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1" r:id="rId6"/>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55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5060656B-2104-4B63-8C00-FB15DFEF5EAF}" type="slidenum">
              <a:rPr lang="pt-BR"/>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D6BC363A-AB27-429D-A125-22E8170ECFF9}" type="slidenum">
              <a:rPr lang="pt-BR"/>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651F8429-B02C-4E5A-929B-F6B9F510AE06}" type="slidenum">
              <a:rPr lang="pt-BR"/>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lvl1pPr>
              <a:defRPr/>
            </a:lvl1pPr>
          </a:lstStyle>
          <a:p>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9AAAE6CA-790E-42D7-8D92-FBD3C1E7B66C}" type="slidenum">
              <a:rPr lang="pt-BR"/>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lvl1pPr>
              <a:defRPr/>
            </a:lvl1pPr>
          </a:lstStyle>
          <a:p>
            <a:endParaRPr lang="pt-BR"/>
          </a:p>
        </p:txBody>
      </p:sp>
      <p:sp>
        <p:nvSpPr>
          <p:cNvPr id="8" name="Espaço Reservado para Rodapé 7"/>
          <p:cNvSpPr>
            <a:spLocks noGrp="1"/>
          </p:cNvSpPr>
          <p:nvPr>
            <p:ph type="ftr" sz="quarter" idx="11"/>
          </p:nvPr>
        </p:nvSpPr>
        <p:spPr/>
        <p:txBody>
          <a:bodyPr/>
          <a:lstStyle>
            <a:lvl1pPr>
              <a:defRPr/>
            </a:lvl1pPr>
          </a:lstStyle>
          <a:p>
            <a:endParaRPr lang="pt-BR"/>
          </a:p>
        </p:txBody>
      </p:sp>
      <p:sp>
        <p:nvSpPr>
          <p:cNvPr id="9" name="Espaço Reservado para Número de Slide 8"/>
          <p:cNvSpPr>
            <a:spLocks noGrp="1"/>
          </p:cNvSpPr>
          <p:nvPr>
            <p:ph type="sldNum" sz="quarter" idx="12"/>
          </p:nvPr>
        </p:nvSpPr>
        <p:spPr/>
        <p:txBody>
          <a:bodyPr/>
          <a:lstStyle>
            <a:lvl1pPr>
              <a:defRPr/>
            </a:lvl1pPr>
          </a:lstStyle>
          <a:p>
            <a:fld id="{00557938-57FD-4F4C-8897-8D81850FC512}" type="slidenum">
              <a:rPr lang="pt-BR"/>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lvl1pPr>
              <a:defRPr/>
            </a:lvl1pPr>
          </a:lstStyle>
          <a:p>
            <a:endParaRPr lang="pt-BR"/>
          </a:p>
        </p:txBody>
      </p:sp>
      <p:sp>
        <p:nvSpPr>
          <p:cNvPr id="4" name="Espaço Reservado para Rodapé 3"/>
          <p:cNvSpPr>
            <a:spLocks noGrp="1"/>
          </p:cNvSpPr>
          <p:nvPr>
            <p:ph type="ftr" sz="quarter" idx="11"/>
          </p:nvPr>
        </p:nvSpPr>
        <p:spPr/>
        <p:txBody>
          <a:bodyPr/>
          <a:lstStyle>
            <a:lvl1pPr>
              <a:defRPr/>
            </a:lvl1pPr>
          </a:lstStyle>
          <a:p>
            <a:endParaRPr lang="pt-BR"/>
          </a:p>
        </p:txBody>
      </p:sp>
      <p:sp>
        <p:nvSpPr>
          <p:cNvPr id="5" name="Espaço Reservado para Número de Slide 4"/>
          <p:cNvSpPr>
            <a:spLocks noGrp="1"/>
          </p:cNvSpPr>
          <p:nvPr>
            <p:ph type="sldNum" sz="quarter" idx="12"/>
          </p:nvPr>
        </p:nvSpPr>
        <p:spPr/>
        <p:txBody>
          <a:bodyPr/>
          <a:lstStyle>
            <a:lvl1pPr>
              <a:defRPr/>
            </a:lvl1pPr>
          </a:lstStyle>
          <a:p>
            <a:fld id="{280F193D-8C92-48F3-8752-19BBC0F8A3CF}" type="slidenum">
              <a:rPr lang="pt-BR"/>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lvl1pPr>
              <a:defRPr/>
            </a:lvl1pPr>
          </a:lstStyle>
          <a:p>
            <a:endParaRPr lang="pt-BR"/>
          </a:p>
        </p:txBody>
      </p:sp>
      <p:sp>
        <p:nvSpPr>
          <p:cNvPr id="3" name="Espaço Reservado para Rodapé 2"/>
          <p:cNvSpPr>
            <a:spLocks noGrp="1"/>
          </p:cNvSpPr>
          <p:nvPr>
            <p:ph type="ftr" sz="quarter" idx="11"/>
          </p:nvPr>
        </p:nvSpPr>
        <p:spPr/>
        <p:txBody>
          <a:bodyPr/>
          <a:lstStyle>
            <a:lvl1pPr>
              <a:defRPr/>
            </a:lvl1pPr>
          </a:lstStyle>
          <a:p>
            <a:endParaRPr lang="pt-BR"/>
          </a:p>
        </p:txBody>
      </p:sp>
      <p:sp>
        <p:nvSpPr>
          <p:cNvPr id="4" name="Espaço Reservado para Número de Slide 3"/>
          <p:cNvSpPr>
            <a:spLocks noGrp="1"/>
          </p:cNvSpPr>
          <p:nvPr>
            <p:ph type="sldNum" sz="quarter" idx="12"/>
          </p:nvPr>
        </p:nvSpPr>
        <p:spPr/>
        <p:txBody>
          <a:bodyPr/>
          <a:lstStyle>
            <a:lvl1pPr>
              <a:defRPr/>
            </a:lvl1pPr>
          </a:lstStyle>
          <a:p>
            <a:fld id="{80731928-83E6-4F9D-90FD-3462B3E0E5CE}" type="slidenum">
              <a:rPr lang="pt-BR"/>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A0DD263F-8AAD-4A3F-8148-A4924337B6F5}" type="slidenum">
              <a:rPr lang="pt-BR"/>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F3C16454-E857-4179-BA93-BB6A76FDC74C}" type="slidenum">
              <a:rPr lang="pt-BR"/>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CF06FF2A-08DC-42C8-BC58-174427970EFB}" type="slidenum">
              <a:rPr lang="pt-BR"/>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4D9CFBAA-D195-41EF-8E59-C48B16A31112}" type="slidenum">
              <a:rPr lang="pt-BR"/>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pt-B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pt-B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E65C8B8-D7DB-4D35-A874-CB2E6EFDDDF1}" type="slidenum">
              <a:rPr lang="pt-BR"/>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elas1"/>
          <p:cNvPicPr>
            <a:picLocks noChangeAspect="1" noChangeArrowheads="1"/>
          </p:cNvPicPr>
          <p:nvPr/>
        </p:nvPicPr>
        <p:blipFill>
          <a:blip r:embed="rId2"/>
          <a:srcRect/>
          <a:stretch>
            <a:fillRect/>
          </a:stretch>
        </p:blipFill>
        <p:spPr bwMode="auto">
          <a:xfrm>
            <a:off x="-109538" y="-82550"/>
            <a:ext cx="9363076" cy="7023100"/>
          </a:xfrm>
          <a:prstGeom prst="rect">
            <a:avLst/>
          </a:prstGeom>
          <a:noFill/>
        </p:spPr>
      </p:pic>
      <p:sp>
        <p:nvSpPr>
          <p:cNvPr id="2053" name="Text Box 5"/>
          <p:cNvSpPr txBox="1">
            <a:spLocks noChangeArrowheads="1"/>
          </p:cNvSpPr>
          <p:nvPr/>
        </p:nvSpPr>
        <p:spPr bwMode="auto">
          <a:xfrm>
            <a:off x="323850" y="1196975"/>
            <a:ext cx="8208963" cy="366713"/>
          </a:xfrm>
          <a:prstGeom prst="rect">
            <a:avLst/>
          </a:prstGeom>
          <a:noFill/>
          <a:ln w="9525">
            <a:noFill/>
            <a:miter lim="800000"/>
            <a:headEnd/>
            <a:tailEnd/>
          </a:ln>
          <a:effectLst/>
        </p:spPr>
        <p:txBody>
          <a:bodyPr>
            <a:spAutoFit/>
          </a:bodyPr>
          <a:lstStyle/>
          <a:p>
            <a:pPr>
              <a:spcBef>
                <a:spcPct val="50000"/>
              </a:spcBef>
            </a:pPr>
            <a:endParaRPr lang="pt-BR"/>
          </a:p>
        </p:txBody>
      </p:sp>
      <p:pic>
        <p:nvPicPr>
          <p:cNvPr id="6" name="Picture 2" descr="Y:\arquivo\A\ADEMI\2011\PRÊMIO ADEMI 2011\IMAGENS\LOGO VILLAGGIO.jpg"/>
          <p:cNvPicPr>
            <a:picLocks noChangeAspect="1" noChangeArrowheads="1"/>
          </p:cNvPicPr>
          <p:nvPr/>
        </p:nvPicPr>
        <p:blipFill>
          <a:blip r:embed="rId3"/>
          <a:srcRect/>
          <a:stretch>
            <a:fillRect/>
          </a:stretch>
        </p:blipFill>
        <p:spPr bwMode="auto">
          <a:xfrm>
            <a:off x="5000628" y="2428868"/>
            <a:ext cx="2524118" cy="1330278"/>
          </a:xfrm>
          <a:prstGeom prst="rect">
            <a:avLst/>
          </a:prstGeom>
          <a:noFill/>
        </p:spPr>
      </p:pic>
      <p:pic>
        <p:nvPicPr>
          <p:cNvPr id="7" name="Picture 3" descr="Y:\2010\14-LORENGE - MONT SERRAT\02-LEGAL(PMV)\PUBLICADOS\PL 14DG2010 2011-02-17\DWG 14DG2010\lorenge_s_a1.jpg"/>
          <p:cNvPicPr>
            <a:picLocks noChangeAspect="1" noChangeArrowheads="1"/>
          </p:cNvPicPr>
          <p:nvPr/>
        </p:nvPicPr>
        <p:blipFill>
          <a:blip r:embed="rId4" cstate="print"/>
          <a:srcRect/>
          <a:stretch>
            <a:fillRect/>
          </a:stretch>
        </p:blipFill>
        <p:spPr bwMode="auto">
          <a:xfrm>
            <a:off x="5214942" y="3830584"/>
            <a:ext cx="2193900" cy="374604"/>
          </a:xfrm>
          <a:prstGeom prst="rect">
            <a:avLst/>
          </a:prstGeom>
          <a:noFill/>
        </p:spPr>
      </p:pic>
      <p:pic>
        <p:nvPicPr>
          <p:cNvPr id="8" name="Picture 4" descr="Y:\2010\14-LORENGE - MONT SERRAT\02-LEGAL(PMV)\PUBLICADOS\PL 14DG2010 2011-02-17\DWG 14DG2010\logotipo dg_s_tel2.jpg"/>
          <p:cNvPicPr>
            <a:picLocks noChangeAspect="1" noChangeArrowheads="1"/>
          </p:cNvPicPr>
          <p:nvPr/>
        </p:nvPicPr>
        <p:blipFill>
          <a:blip r:embed="rId5"/>
          <a:srcRect/>
          <a:stretch>
            <a:fillRect/>
          </a:stretch>
        </p:blipFill>
        <p:spPr bwMode="auto">
          <a:xfrm>
            <a:off x="1159184" y="2357430"/>
            <a:ext cx="2201252" cy="208310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telas2_e_3"/>
          <p:cNvPicPr>
            <a:picLocks noChangeAspect="1" noChangeArrowheads="1"/>
          </p:cNvPicPr>
          <p:nvPr/>
        </p:nvPicPr>
        <p:blipFill>
          <a:blip r:embed="rId2"/>
          <a:srcRect/>
          <a:stretch>
            <a:fillRect/>
          </a:stretch>
        </p:blipFill>
        <p:spPr bwMode="auto">
          <a:xfrm>
            <a:off x="-109538" y="-82550"/>
            <a:ext cx="9363076" cy="7023100"/>
          </a:xfrm>
          <a:prstGeom prst="rect">
            <a:avLst/>
          </a:prstGeom>
          <a:noFill/>
        </p:spPr>
      </p:pic>
      <p:sp>
        <p:nvSpPr>
          <p:cNvPr id="5" name="Título 3"/>
          <p:cNvSpPr>
            <a:spLocks noGrp="1"/>
          </p:cNvSpPr>
          <p:nvPr>
            <p:ph type="ctrTitle"/>
          </p:nvPr>
        </p:nvSpPr>
        <p:spPr>
          <a:xfrm>
            <a:off x="428596" y="1285860"/>
            <a:ext cx="8286808" cy="4500593"/>
          </a:xfrm>
        </p:spPr>
        <p:txBody>
          <a:bodyPr/>
          <a:lstStyle/>
          <a:p>
            <a:r>
              <a:rPr lang="pt-BR" sz="1200" dirty="0" smtClean="0"/>
              <a:t>O condomínio </a:t>
            </a:r>
            <a:r>
              <a:rPr lang="pt-BR" sz="1200" dirty="0" err="1" smtClean="0"/>
              <a:t>Villaggio</a:t>
            </a:r>
            <a:r>
              <a:rPr lang="pt-BR" sz="1200" dirty="0" smtClean="0"/>
              <a:t> Laranjeiras traz um conceito que proporciona a oportunidade de morar, conviver, passear e encontrar diversos tipos de serviços em um mesmo espaço. O projeto é responsável por levar inovação e modernidade a uma região que já vem crescendo, o que contribui para a valorização tanto do empreendimento como do espaço em que ele está inserido, uma das regiões de maior preferência do mercado imobiliário atual.</a:t>
            </a:r>
            <a:br>
              <a:rPr lang="pt-BR" sz="1200" dirty="0" smtClean="0"/>
            </a:br>
            <a:r>
              <a:rPr lang="pt-BR" sz="1200" dirty="0" smtClean="0"/>
              <a:t/>
            </a:r>
            <a:br>
              <a:rPr lang="pt-BR" sz="1200" dirty="0" smtClean="0"/>
            </a:br>
            <a:r>
              <a:rPr lang="pt-BR" sz="1200" dirty="0" smtClean="0"/>
              <a:t>A integração do empreendimento com bairro acontece através das lojas que estão no pavimento térreo, voltadas para área externa do condomínio. Esta decisão </a:t>
            </a:r>
            <a:r>
              <a:rPr lang="pt-BR" sz="1200" dirty="0" err="1" smtClean="0"/>
              <a:t>projetual</a:t>
            </a:r>
            <a:r>
              <a:rPr lang="pt-BR" sz="1200" dirty="0" smtClean="0"/>
              <a:t> definiu uma área de movimento comercial mais intenso o que ajuda a reduzir a formação de áreas isoladas por grandes muros como acontece de forma indesejada em alguns pontos da cidade. </a:t>
            </a:r>
            <a:br>
              <a:rPr lang="pt-BR" sz="1200" dirty="0" smtClean="0"/>
            </a:br>
            <a:r>
              <a:rPr lang="pt-BR" sz="1200" dirty="0" smtClean="0"/>
              <a:t> </a:t>
            </a:r>
            <a:br>
              <a:rPr lang="pt-BR" sz="1200" dirty="0" smtClean="0"/>
            </a:br>
            <a:r>
              <a:rPr lang="pt-BR" sz="1200" dirty="0" smtClean="0"/>
              <a:t>Localizado próximo ao aeroporto, em uma região de fácil acesso a Vitória, </a:t>
            </a:r>
            <a:r>
              <a:rPr lang="pt-BR" sz="1200" dirty="0" err="1" smtClean="0"/>
              <a:t>Jacaraípe</a:t>
            </a:r>
            <a:r>
              <a:rPr lang="pt-BR" sz="1200" dirty="0" smtClean="0"/>
              <a:t>, Manguinhos e Nova Almeida, a arquitetura do </a:t>
            </a:r>
            <a:r>
              <a:rPr lang="pt-BR" sz="1200" dirty="0" err="1" smtClean="0"/>
              <a:t>Villaggio</a:t>
            </a:r>
            <a:r>
              <a:rPr lang="pt-BR" sz="1200" dirty="0" smtClean="0"/>
              <a:t> Laranjeiras busca o ideal sustentável e a conservação de energia, visando acima de tudo o conforto e o bem estar de seus usuários. Seu projeto incorpora tecnologias que permitem o uso racional dos elementos funcionais e de segurança, além de contar com dispositivos inovadores que garantem a redução do impacto ambiental no uso dos recursos naturais.</a:t>
            </a:r>
            <a:br>
              <a:rPr lang="pt-BR" sz="1200" dirty="0" smtClean="0"/>
            </a:br>
            <a:endParaRPr lang="pt-BR" sz="1200" dirty="0">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elas2_e_3"/>
          <p:cNvPicPr>
            <a:picLocks noChangeAspect="1" noChangeArrowheads="1"/>
          </p:cNvPicPr>
          <p:nvPr/>
        </p:nvPicPr>
        <p:blipFill>
          <a:blip r:embed="rId2"/>
          <a:srcRect/>
          <a:stretch>
            <a:fillRect/>
          </a:stretch>
        </p:blipFill>
        <p:spPr bwMode="auto">
          <a:xfrm>
            <a:off x="-109538" y="-82550"/>
            <a:ext cx="9363076" cy="7023100"/>
          </a:xfrm>
          <a:prstGeom prst="rect">
            <a:avLst/>
          </a:prstGeom>
          <a:noFill/>
        </p:spPr>
      </p:pic>
      <p:sp>
        <p:nvSpPr>
          <p:cNvPr id="5" name="Título 3"/>
          <p:cNvSpPr>
            <a:spLocks noGrp="1"/>
          </p:cNvSpPr>
          <p:nvPr>
            <p:ph type="ctrTitle"/>
          </p:nvPr>
        </p:nvSpPr>
        <p:spPr>
          <a:xfrm>
            <a:off x="428596" y="1285860"/>
            <a:ext cx="8286808" cy="4500593"/>
          </a:xfrm>
        </p:spPr>
        <p:txBody>
          <a:bodyPr/>
          <a:lstStyle/>
          <a:p>
            <a:r>
              <a:rPr lang="pt-BR" sz="1200" dirty="0" smtClean="0"/>
              <a:t>Para atender às necessidades de diversos segmentos de atuação, o </a:t>
            </a:r>
            <a:r>
              <a:rPr lang="pt-BR" sz="1200" dirty="0" err="1" smtClean="0"/>
              <a:t>Villaggio</a:t>
            </a:r>
            <a:r>
              <a:rPr lang="pt-BR" sz="1200" dirty="0" smtClean="0"/>
              <a:t> Business e o </a:t>
            </a:r>
            <a:r>
              <a:rPr lang="pt-BR" sz="1200" dirty="0" err="1" smtClean="0"/>
              <a:t>Villaggio</a:t>
            </a:r>
            <a:r>
              <a:rPr lang="pt-BR" sz="1200" dirty="0" smtClean="0"/>
              <a:t> Shopping oferecem plantas moduláveis a partir de 30m². Com quatro opções de plantas residenciais, o </a:t>
            </a:r>
            <a:r>
              <a:rPr lang="pt-BR" sz="1200" dirty="0" err="1" smtClean="0"/>
              <a:t>Villaggio</a:t>
            </a:r>
            <a:r>
              <a:rPr lang="pt-BR" sz="1200" dirty="0" smtClean="0"/>
              <a:t> </a:t>
            </a:r>
            <a:r>
              <a:rPr lang="pt-BR" sz="1200" dirty="0" err="1" smtClean="0"/>
              <a:t>Residence</a:t>
            </a:r>
            <a:r>
              <a:rPr lang="pt-BR" sz="1200" dirty="0" smtClean="0"/>
              <a:t> tem apartamentos de dois e três quartos com suíte e garagens cobertas. A área de estacionamento se desenvolve em dois subsolos livrando o térreo de construções indesejáveis, evitando a poluição visual e reduzindo tráfego de veículos próximo à área de lazer. Com o conforto e a segurança do </a:t>
            </a:r>
            <a:r>
              <a:rPr lang="pt-BR" sz="1200" dirty="0" err="1" smtClean="0"/>
              <a:t>Villaggio</a:t>
            </a:r>
            <a:r>
              <a:rPr lang="pt-BR" sz="1200" dirty="0" smtClean="0"/>
              <a:t> Shopping e os serviços do </a:t>
            </a:r>
            <a:r>
              <a:rPr lang="pt-BR" sz="1200" dirty="0" err="1" smtClean="0"/>
              <a:t>Villaggio</a:t>
            </a:r>
            <a:r>
              <a:rPr lang="pt-BR" sz="1200" dirty="0" smtClean="0"/>
              <a:t> Business, o </a:t>
            </a:r>
            <a:r>
              <a:rPr lang="pt-BR" sz="1200" dirty="0" err="1" smtClean="0"/>
              <a:t>Villaggio</a:t>
            </a:r>
            <a:r>
              <a:rPr lang="pt-BR" sz="1200" dirty="0" smtClean="0"/>
              <a:t> Laranjeiras contempla também um clube privativo com 5.000m² e 33 itens de lazer, incluindo clube aquático, espaço infantil, espaço adulto e </a:t>
            </a:r>
            <a:r>
              <a:rPr lang="pt-BR" sz="1200" dirty="0" err="1" smtClean="0"/>
              <a:t>fitness</a:t>
            </a:r>
            <a:r>
              <a:rPr lang="pt-BR" sz="1200" dirty="0" smtClean="0"/>
              <a:t> </a:t>
            </a:r>
            <a:r>
              <a:rPr lang="pt-BR" sz="1200" dirty="0" err="1" smtClean="0"/>
              <a:t>center</a:t>
            </a:r>
            <a:r>
              <a:rPr lang="pt-BR" sz="1200" dirty="0" smtClean="0"/>
              <a:t>.</a:t>
            </a:r>
            <a:br>
              <a:rPr lang="pt-BR" sz="1200" dirty="0" smtClean="0"/>
            </a:br>
            <a:r>
              <a:rPr lang="pt-BR" sz="1200" dirty="0" smtClean="0"/>
              <a:t/>
            </a:r>
            <a:br>
              <a:rPr lang="pt-BR" sz="1200" dirty="0" smtClean="0"/>
            </a:br>
            <a:r>
              <a:rPr lang="pt-BR" sz="1200" dirty="0" smtClean="0"/>
              <a:t>O </a:t>
            </a:r>
            <a:r>
              <a:rPr lang="pt-BR" sz="1200" dirty="0" err="1" smtClean="0"/>
              <a:t>Villaggio</a:t>
            </a:r>
            <a:r>
              <a:rPr lang="pt-BR" sz="1200" dirty="0" smtClean="0"/>
              <a:t> Laranjeiras traz para a região o conceito inovador, reunindo em um mesmo condomínio oito blocos residenciais com área de lazer exclusiva, shopping e edifício comercial. A disposição dos blocos residenciais gera uma área livre no centro do terreno onde fica concentrada a área de lazer do condomínio. As áreas de circulação respeitam às leis de acessibilidade e às normas das calçadas cidadãs estabelecidas pelos órgãos competentes.</a:t>
            </a:r>
            <a:br>
              <a:rPr lang="pt-BR" sz="1200" dirty="0" smtClean="0"/>
            </a:br>
            <a:r>
              <a:rPr lang="pt-BR" sz="1200" dirty="0" smtClean="0"/>
              <a:t> </a:t>
            </a:r>
            <a:br>
              <a:rPr lang="pt-BR" sz="1200" dirty="0" smtClean="0"/>
            </a:br>
            <a:r>
              <a:rPr lang="pt-BR" sz="1200" dirty="0" smtClean="0"/>
              <a:t>Para responder às questões de integração com o meio ambiente o </a:t>
            </a:r>
            <a:r>
              <a:rPr lang="pt-BR" sz="1200" dirty="0" err="1" smtClean="0"/>
              <a:t>Villaggio</a:t>
            </a:r>
            <a:r>
              <a:rPr lang="pt-BR" sz="1200" dirty="0" smtClean="0"/>
              <a:t> Laranjeiras conta com dispositivos inovadores que garantem a redução do impacto ambiental no uso dos recursos naturais, conforme os preceitos da sustentabilidade. O empreendimento possui reservatório especial para óleo de cozinha, pilhas e baterias, captação de água pluvial, local para coleta seletiva de lixo, sensores de presença em áreas comuns, leitura de consumo de água e gás independente, caixa de descarga ecologicamente correta e utilização de madeira de reflorestamento.</a:t>
            </a:r>
            <a:endParaRPr lang="pt-BR"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telas4_e_5"/>
          <p:cNvPicPr>
            <a:picLocks noChangeAspect="1" noChangeArrowheads="1"/>
          </p:cNvPicPr>
          <p:nvPr/>
        </p:nvPicPr>
        <p:blipFill>
          <a:blip r:embed="rId2"/>
          <a:srcRect/>
          <a:stretch>
            <a:fillRect/>
          </a:stretch>
        </p:blipFill>
        <p:spPr bwMode="auto">
          <a:xfrm>
            <a:off x="-109538" y="-82550"/>
            <a:ext cx="9363076" cy="7023100"/>
          </a:xfrm>
          <a:prstGeom prst="rect">
            <a:avLst/>
          </a:prstGeom>
          <a:noFill/>
        </p:spPr>
      </p:pic>
      <p:pic>
        <p:nvPicPr>
          <p:cNvPr id="5" name="Picture 2" descr="Y:\arquivo\A\ADEMI\2011\PRÊMIO ADEMI 2011\IMAGENS\LOCALIZACAO.jpg"/>
          <p:cNvPicPr>
            <a:picLocks noChangeAspect="1" noChangeArrowheads="1"/>
          </p:cNvPicPr>
          <p:nvPr/>
        </p:nvPicPr>
        <p:blipFill>
          <a:blip r:embed="rId3"/>
          <a:srcRect/>
          <a:stretch>
            <a:fillRect/>
          </a:stretch>
        </p:blipFill>
        <p:spPr bwMode="auto">
          <a:xfrm>
            <a:off x="5857884" y="1214422"/>
            <a:ext cx="2943979" cy="2000264"/>
          </a:xfrm>
          <a:prstGeom prst="rect">
            <a:avLst/>
          </a:prstGeom>
          <a:noFill/>
        </p:spPr>
      </p:pic>
      <p:pic>
        <p:nvPicPr>
          <p:cNvPr id="6" name="Picture 4" descr="Y:\arquivo\A\ADEMI\2011\PRÊMIO ADEMI 2011\IMAGENS\IMPLANTAÇÃO.jpg"/>
          <p:cNvPicPr>
            <a:picLocks noChangeAspect="1" noChangeArrowheads="1"/>
          </p:cNvPicPr>
          <p:nvPr/>
        </p:nvPicPr>
        <p:blipFill>
          <a:blip r:embed="rId4"/>
          <a:srcRect/>
          <a:stretch>
            <a:fillRect/>
          </a:stretch>
        </p:blipFill>
        <p:spPr bwMode="auto">
          <a:xfrm>
            <a:off x="229303" y="1109868"/>
            <a:ext cx="5313282" cy="3104950"/>
          </a:xfrm>
          <a:prstGeom prst="rect">
            <a:avLst/>
          </a:prstGeom>
          <a:noFill/>
        </p:spPr>
      </p:pic>
      <p:pic>
        <p:nvPicPr>
          <p:cNvPr id="7" name="Picture 11"/>
          <p:cNvPicPr>
            <a:picLocks noChangeAspect="1" noChangeArrowheads="1"/>
          </p:cNvPicPr>
          <p:nvPr/>
        </p:nvPicPr>
        <p:blipFill>
          <a:blip r:embed="rId5" cstate="print"/>
          <a:srcRect/>
          <a:stretch>
            <a:fillRect/>
          </a:stretch>
        </p:blipFill>
        <p:spPr bwMode="auto">
          <a:xfrm>
            <a:off x="229303" y="4420202"/>
            <a:ext cx="5357850" cy="2009194"/>
          </a:xfrm>
          <a:prstGeom prst="rect">
            <a:avLst/>
          </a:prstGeom>
          <a:noFill/>
          <a:ln w="9525">
            <a:noFill/>
            <a:miter lim="800000"/>
            <a:headEnd/>
            <a:tailEnd/>
          </a:ln>
          <a:effectLst/>
        </p:spPr>
      </p:pic>
      <p:pic>
        <p:nvPicPr>
          <p:cNvPr id="8" name="Picture 12" descr="Y:\arquivo\A\ADEMI\2011\PRÊMIO ADEMI 2011\IMAGENS\MALL COMERCIAL.jpg"/>
          <p:cNvPicPr>
            <a:picLocks noChangeAspect="1" noChangeArrowheads="1"/>
          </p:cNvPicPr>
          <p:nvPr/>
        </p:nvPicPr>
        <p:blipFill>
          <a:blip r:embed="rId6" cstate="print"/>
          <a:srcRect/>
          <a:stretch>
            <a:fillRect/>
          </a:stretch>
        </p:blipFill>
        <p:spPr bwMode="auto">
          <a:xfrm>
            <a:off x="5872906" y="3357562"/>
            <a:ext cx="2886076" cy="2164558"/>
          </a:xfrm>
          <a:prstGeom prst="rect">
            <a:avLst/>
          </a:prstGeom>
          <a:noFill/>
        </p:spPr>
      </p:pic>
      <p:sp>
        <p:nvSpPr>
          <p:cNvPr id="9" name="CaixaDeTexto 8"/>
          <p:cNvSpPr txBox="1"/>
          <p:nvPr/>
        </p:nvSpPr>
        <p:spPr>
          <a:xfrm>
            <a:off x="229303" y="3857628"/>
            <a:ext cx="1857388" cy="369332"/>
          </a:xfrm>
          <a:prstGeom prst="rect">
            <a:avLst/>
          </a:prstGeom>
          <a:noFill/>
        </p:spPr>
        <p:txBody>
          <a:bodyPr wrap="square" rtlCol="0">
            <a:spAutoFit/>
          </a:bodyPr>
          <a:lstStyle/>
          <a:p>
            <a:r>
              <a:rPr lang="pt-BR" b="1" spc="50" dirty="0" smtClean="0">
                <a:ln w="13500">
                  <a:solidFill>
                    <a:schemeClr val="accent1">
                      <a:shade val="2500"/>
                      <a:alpha val="6500"/>
                    </a:schemeClr>
                  </a:solidFill>
                  <a:prstDash val="solid"/>
                </a:ln>
                <a:solidFill>
                  <a:schemeClr val="accent2">
                    <a:lumMod val="50000"/>
                  </a:schemeClr>
                </a:solidFill>
                <a:effectLst>
                  <a:outerShdw blurRad="38100" dist="38100" dir="2700000" algn="tl">
                    <a:srgbClr val="000000">
                      <a:alpha val="43137"/>
                    </a:srgbClr>
                  </a:outerShdw>
                </a:effectLst>
              </a:rPr>
              <a:t>Implantação</a:t>
            </a:r>
            <a:endParaRPr lang="pt-BR" b="1" spc="50" dirty="0">
              <a:ln w="13500">
                <a:solidFill>
                  <a:schemeClr val="accent1">
                    <a:shade val="2500"/>
                    <a:alpha val="6500"/>
                  </a:schemeClr>
                </a:solidFill>
                <a:prstDash val="solid"/>
              </a:ln>
              <a:solidFill>
                <a:schemeClr val="accent2">
                  <a:lumMod val="50000"/>
                </a:schemeClr>
              </a:solidFill>
              <a:effectLst>
                <a:outerShdw blurRad="38100" dist="38100" dir="2700000" algn="tl">
                  <a:srgbClr val="000000">
                    <a:alpha val="43137"/>
                  </a:srgbClr>
                </a:outerShdw>
              </a:effectLst>
            </a:endParaRPr>
          </a:p>
        </p:txBody>
      </p:sp>
      <p:sp>
        <p:nvSpPr>
          <p:cNvPr id="10" name="CaixaDeTexto 9"/>
          <p:cNvSpPr txBox="1"/>
          <p:nvPr/>
        </p:nvSpPr>
        <p:spPr>
          <a:xfrm>
            <a:off x="229303" y="6072206"/>
            <a:ext cx="2500330" cy="369332"/>
          </a:xfrm>
          <a:prstGeom prst="rect">
            <a:avLst/>
          </a:prstGeom>
          <a:noFill/>
        </p:spPr>
        <p:txBody>
          <a:bodyPr wrap="square" rtlCol="0">
            <a:spAutoFit/>
          </a:bodyPr>
          <a:lstStyle/>
          <a:p>
            <a:r>
              <a:rPr lang="pt-BR" b="1" spc="50" dirty="0" err="1"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Mall</a:t>
            </a:r>
            <a:r>
              <a:rPr lang="pt-BR" b="1" spc="5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 Residencial</a:t>
            </a:r>
            <a:endParaRPr lang="pt-BR" b="1" spc="50" dirty="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endParaRPr>
          </a:p>
        </p:txBody>
      </p:sp>
      <p:sp>
        <p:nvSpPr>
          <p:cNvPr id="11" name="CaixaDeTexto 10"/>
          <p:cNvSpPr txBox="1"/>
          <p:nvPr/>
        </p:nvSpPr>
        <p:spPr>
          <a:xfrm>
            <a:off x="5857884" y="1214422"/>
            <a:ext cx="1857388" cy="369332"/>
          </a:xfrm>
          <a:prstGeom prst="rect">
            <a:avLst/>
          </a:prstGeom>
          <a:noFill/>
        </p:spPr>
        <p:txBody>
          <a:bodyPr wrap="square" rtlCol="0">
            <a:spAutoFit/>
          </a:bodyPr>
          <a:lstStyle/>
          <a:p>
            <a:r>
              <a:rPr lang="pt-BR" b="1" spc="5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Localização</a:t>
            </a:r>
          </a:p>
        </p:txBody>
      </p:sp>
      <p:sp>
        <p:nvSpPr>
          <p:cNvPr id="12" name="CaixaDeTexto 11"/>
          <p:cNvSpPr txBox="1"/>
          <p:nvPr/>
        </p:nvSpPr>
        <p:spPr>
          <a:xfrm>
            <a:off x="5872905" y="5143512"/>
            <a:ext cx="2714644" cy="369332"/>
          </a:xfrm>
          <a:prstGeom prst="rect">
            <a:avLst/>
          </a:prstGeom>
          <a:noFill/>
        </p:spPr>
        <p:txBody>
          <a:bodyPr wrap="square" rtlCol="0">
            <a:spAutoFit/>
          </a:bodyPr>
          <a:lstStyle/>
          <a:p>
            <a:r>
              <a:rPr lang="pt-BR" b="1" spc="50" dirty="0" err="1"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Mall</a:t>
            </a:r>
            <a:r>
              <a:rPr lang="pt-BR" b="1" spc="5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 Comercial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elas4_e_5"/>
          <p:cNvPicPr>
            <a:picLocks noChangeAspect="1" noChangeArrowheads="1"/>
          </p:cNvPicPr>
          <p:nvPr/>
        </p:nvPicPr>
        <p:blipFill>
          <a:blip r:embed="rId2"/>
          <a:srcRect/>
          <a:stretch>
            <a:fillRect/>
          </a:stretch>
        </p:blipFill>
        <p:spPr bwMode="auto">
          <a:xfrm>
            <a:off x="-109538" y="-82550"/>
            <a:ext cx="9363076" cy="7023100"/>
          </a:xfrm>
          <a:prstGeom prst="rect">
            <a:avLst/>
          </a:prstGeom>
          <a:noFill/>
        </p:spPr>
      </p:pic>
      <p:pic>
        <p:nvPicPr>
          <p:cNvPr id="5" name="Picture 5" descr="Y:\arquivo\A\ADEMI\2011\PRÊMIO ADEMI 2011\IMAGENS\VOO CLUBE.jpg"/>
          <p:cNvPicPr>
            <a:picLocks noChangeAspect="1" noChangeArrowheads="1"/>
          </p:cNvPicPr>
          <p:nvPr/>
        </p:nvPicPr>
        <p:blipFill>
          <a:blip r:embed="rId3" cstate="print"/>
          <a:srcRect/>
          <a:stretch>
            <a:fillRect/>
          </a:stretch>
        </p:blipFill>
        <p:spPr bwMode="auto">
          <a:xfrm>
            <a:off x="3428992" y="1357297"/>
            <a:ext cx="5429288" cy="4071967"/>
          </a:xfrm>
          <a:prstGeom prst="rect">
            <a:avLst/>
          </a:prstGeom>
          <a:noFill/>
        </p:spPr>
      </p:pic>
      <p:pic>
        <p:nvPicPr>
          <p:cNvPr id="6" name="Picture 3" descr="Y:\arquivo\A\ADEMI\2011\PRÊMIO ADEMI 2011\IMAGENS\FACHADA RESIDENCIAL.jpg"/>
          <p:cNvPicPr>
            <a:picLocks noChangeAspect="1" noChangeArrowheads="1"/>
          </p:cNvPicPr>
          <p:nvPr/>
        </p:nvPicPr>
        <p:blipFill>
          <a:blip r:embed="rId4" cstate="print"/>
          <a:srcRect/>
          <a:stretch>
            <a:fillRect/>
          </a:stretch>
        </p:blipFill>
        <p:spPr bwMode="auto">
          <a:xfrm>
            <a:off x="285720" y="3643314"/>
            <a:ext cx="2928958" cy="2928958"/>
          </a:xfrm>
          <a:prstGeom prst="rect">
            <a:avLst/>
          </a:prstGeom>
          <a:noFill/>
        </p:spPr>
      </p:pic>
      <p:pic>
        <p:nvPicPr>
          <p:cNvPr id="7" name="Picture 4" descr="Y:\arquivo\A\ADEMI\2011\PRÊMIO ADEMI 2011\IMAGENS\FACHADA COMERCIAL.jpg"/>
          <p:cNvPicPr>
            <a:picLocks noChangeAspect="1" noChangeArrowheads="1"/>
          </p:cNvPicPr>
          <p:nvPr/>
        </p:nvPicPr>
        <p:blipFill>
          <a:blip r:embed="rId5" cstate="print"/>
          <a:srcRect/>
          <a:stretch>
            <a:fillRect/>
          </a:stretch>
        </p:blipFill>
        <p:spPr bwMode="auto">
          <a:xfrm>
            <a:off x="285720" y="500042"/>
            <a:ext cx="2928958" cy="2928958"/>
          </a:xfrm>
          <a:prstGeom prst="rect">
            <a:avLst/>
          </a:prstGeom>
          <a:noFill/>
        </p:spPr>
      </p:pic>
      <p:sp>
        <p:nvSpPr>
          <p:cNvPr id="8" name="CaixaDeTexto 7"/>
          <p:cNvSpPr txBox="1"/>
          <p:nvPr/>
        </p:nvSpPr>
        <p:spPr>
          <a:xfrm>
            <a:off x="285720" y="3071810"/>
            <a:ext cx="2714644" cy="369332"/>
          </a:xfrm>
          <a:prstGeom prst="rect">
            <a:avLst/>
          </a:prstGeom>
          <a:noFill/>
        </p:spPr>
        <p:txBody>
          <a:bodyPr wrap="square" rtlCol="0">
            <a:spAutoFit/>
          </a:bodyPr>
          <a:lstStyle/>
          <a:p>
            <a:r>
              <a:rPr lang="pt-BR" b="1" spc="5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Torre Comercial</a:t>
            </a:r>
          </a:p>
        </p:txBody>
      </p:sp>
      <p:sp>
        <p:nvSpPr>
          <p:cNvPr id="9" name="CaixaDeTexto 8"/>
          <p:cNvSpPr txBox="1"/>
          <p:nvPr/>
        </p:nvSpPr>
        <p:spPr>
          <a:xfrm>
            <a:off x="285720" y="6215082"/>
            <a:ext cx="2714644" cy="369332"/>
          </a:xfrm>
          <a:prstGeom prst="rect">
            <a:avLst/>
          </a:prstGeom>
          <a:noFill/>
        </p:spPr>
        <p:txBody>
          <a:bodyPr wrap="square" rtlCol="0">
            <a:spAutoFit/>
          </a:bodyPr>
          <a:lstStyle/>
          <a:p>
            <a:r>
              <a:rPr lang="pt-BR" b="1" spc="5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Torre Residencial</a:t>
            </a:r>
          </a:p>
        </p:txBody>
      </p:sp>
      <p:pic>
        <p:nvPicPr>
          <p:cNvPr id="10" name="Picture 2" descr="Y:\arquivo\A\ADEMI\2011\PRÊMIO ADEMI 2011\IMAGENS\PISCINA RAIA - 2000.jpg"/>
          <p:cNvPicPr>
            <a:picLocks noChangeAspect="1" noChangeArrowheads="1"/>
          </p:cNvPicPr>
          <p:nvPr/>
        </p:nvPicPr>
        <p:blipFill>
          <a:blip r:embed="rId6" cstate="print"/>
          <a:srcRect/>
          <a:stretch>
            <a:fillRect/>
          </a:stretch>
        </p:blipFill>
        <p:spPr bwMode="auto">
          <a:xfrm>
            <a:off x="3428992" y="4911336"/>
            <a:ext cx="2214578" cy="1660935"/>
          </a:xfrm>
          <a:prstGeom prst="rect">
            <a:avLst/>
          </a:prstGeom>
          <a:noFill/>
        </p:spPr>
      </p:pic>
      <p:sp>
        <p:nvSpPr>
          <p:cNvPr id="11" name="CaixaDeTexto 10"/>
          <p:cNvSpPr txBox="1"/>
          <p:nvPr/>
        </p:nvSpPr>
        <p:spPr>
          <a:xfrm>
            <a:off x="3428992" y="1416594"/>
            <a:ext cx="2000264" cy="369332"/>
          </a:xfrm>
          <a:prstGeom prst="rect">
            <a:avLst/>
          </a:prstGeom>
          <a:noFill/>
        </p:spPr>
        <p:txBody>
          <a:bodyPr wrap="square" rtlCol="0">
            <a:spAutoFit/>
          </a:bodyPr>
          <a:lstStyle/>
          <a:p>
            <a:r>
              <a:rPr lang="pt-BR" b="1" dirty="0" smtClean="0">
                <a:solidFill>
                  <a:schemeClr val="bg1"/>
                </a:solidFill>
                <a:effectLst>
                  <a:outerShdw blurRad="38100" dist="38100" dir="2700000" algn="tl">
                    <a:srgbClr val="000000">
                      <a:alpha val="43137"/>
                    </a:srgbClr>
                  </a:outerShdw>
                </a:effectLst>
              </a:rPr>
              <a:t>Área de Lazer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14</TotalTime>
  <Words>211</Words>
  <Application>Microsoft Office PowerPoint</Application>
  <PresentationFormat>Apresentação na tela (4:3)</PresentationFormat>
  <Paragraphs>9</Paragraphs>
  <Slides>5</Slides>
  <Notes>0</Notes>
  <HiddenSlides>0</HiddenSlides>
  <MMClips>0</MMClips>
  <ScaleCrop>false</ScaleCrop>
  <HeadingPairs>
    <vt:vector size="4" baseType="variant">
      <vt:variant>
        <vt:lpstr>Tema</vt:lpstr>
      </vt:variant>
      <vt:variant>
        <vt:i4>1</vt:i4>
      </vt:variant>
      <vt:variant>
        <vt:lpstr>Títulos de slides</vt:lpstr>
      </vt:variant>
      <vt:variant>
        <vt:i4>5</vt:i4>
      </vt:variant>
    </vt:vector>
  </HeadingPairs>
  <TitlesOfParts>
    <vt:vector size="6" baseType="lpstr">
      <vt:lpstr>Design padrão</vt:lpstr>
      <vt:lpstr>Slide 1</vt:lpstr>
      <vt:lpstr>O condomínio Villaggio Laranjeiras traz um conceito que proporciona a oportunidade de morar, conviver, passear e encontrar diversos tipos de serviços em um mesmo espaço. O projeto é responsável por levar inovação e modernidade a uma região que já vem crescendo, o que contribui para a valorização tanto do empreendimento como do espaço em que ele está inserido, uma das regiões de maior preferência do mercado imobiliário atual.  A integração do empreendimento com bairro acontece através das lojas que estão no pavimento térreo, voltadas para área externa do condomínio. Esta decisão projetual definiu uma área de movimento comercial mais intenso o que ajuda a reduzir a formação de áreas isoladas por grandes muros como acontece de forma indesejada em alguns pontos da cidade.    Localizado próximo ao aeroporto, em uma região de fácil acesso a Vitória, Jacaraípe, Manguinhos e Nova Almeida, a arquitetura do Villaggio Laranjeiras busca o ideal sustentável e a conservação de energia, visando acima de tudo o conforto e o bem estar de seus usuários. Seu projeto incorpora tecnologias que permitem o uso racional dos elementos funcionais e de segurança, além de contar com dispositivos inovadores que garantem a redução do impacto ambiental no uso dos recursos naturais. </vt:lpstr>
      <vt:lpstr>Para atender às necessidades de diversos segmentos de atuação, o Villaggio Business e o Villaggio Shopping oferecem plantas moduláveis a partir de 30m². Com quatro opções de plantas residenciais, o Villaggio Residence tem apartamentos de dois e três quartos com suíte e garagens cobertas. A área de estacionamento se desenvolve em dois subsolos livrando o térreo de construções indesejáveis, evitando a poluição visual e reduzindo tráfego de veículos próximo à área de lazer. Com o conforto e a segurança do Villaggio Shopping e os serviços do Villaggio Business, o Villaggio Laranjeiras contempla também um clube privativo com 5.000m² e 33 itens de lazer, incluindo clube aquático, espaço infantil, espaço adulto e fitness center.  O Villaggio Laranjeiras traz para a região o conceito inovador, reunindo em um mesmo condomínio oito blocos residenciais com área de lazer exclusiva, shopping e edifício comercial. A disposição dos blocos residenciais gera uma área livre no centro do terreno onde fica concentrada a área de lazer do condomínio. As áreas de circulação respeitam às leis de acessibilidade e às normas das calçadas cidadãs estabelecidas pelos órgãos competentes.   Para responder às questões de integração com o meio ambiente o Villaggio Laranjeiras conta com dispositivos inovadores que garantem a redução do impacto ambiental no uso dos recursos naturais, conforme os preceitos da sustentabilidade. O empreendimento possui reservatório especial para óleo de cozinha, pilhas e baterias, captação de água pluvial, local para coleta seletiva de lixo, sensores de presença em áreas comuns, leitura de consumo de água e gás independente, caixa de descarga ecologicamente correta e utilização de madeira de reflorestamento.</vt:lpstr>
      <vt:lpstr>Slide 4</vt:lpstr>
      <vt:lpstr>Slide 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Inserir marca neste espaço</dc:title>
  <dc:creator>GABRIELLA</dc:creator>
  <cp:lastModifiedBy>priscilla</cp:lastModifiedBy>
  <cp:revision>9</cp:revision>
  <dcterms:created xsi:type="dcterms:W3CDTF">2011-02-14T12:32:51Z</dcterms:created>
  <dcterms:modified xsi:type="dcterms:W3CDTF">2011-04-28T18:19:36Z</dcterms:modified>
</cp:coreProperties>
</file>