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1" r:id="rId5"/>
    <p:sldId id="260" r:id="rId6"/>
    <p:sldId id="262" r:id="rId7"/>
  </p:sldIdLst>
  <p:sldSz cx="9906000" cy="6858000" type="A4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3606" autoAdjust="0"/>
  </p:normalViewPr>
  <p:slideViewPr>
    <p:cSldViewPr>
      <p:cViewPr>
        <p:scale>
          <a:sx n="64" d="100"/>
          <a:sy n="64" d="100"/>
        </p:scale>
        <p:origin x="-82" y="-30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38920-CBA8-4318-A25F-0C2B9895B070}" type="datetimeFigureOut">
              <a:rPr lang="pt-BR" smtClean="0"/>
              <a:t>06/04/2015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FDDAD-6A77-434B-8248-3A6CE9F3230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38920-CBA8-4318-A25F-0C2B9895B070}" type="datetimeFigureOut">
              <a:rPr lang="pt-BR" smtClean="0"/>
              <a:t>06/04/2015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FDDAD-6A77-434B-8248-3A6CE9F3230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38920-CBA8-4318-A25F-0C2B9895B070}" type="datetimeFigureOut">
              <a:rPr lang="pt-BR" smtClean="0"/>
              <a:t>06/04/2015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FDDAD-6A77-434B-8248-3A6CE9F3230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38920-CBA8-4318-A25F-0C2B9895B070}" type="datetimeFigureOut">
              <a:rPr lang="pt-BR" smtClean="0"/>
              <a:t>06/04/2015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FDDAD-6A77-434B-8248-3A6CE9F3230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38920-CBA8-4318-A25F-0C2B9895B070}" type="datetimeFigureOut">
              <a:rPr lang="pt-BR" smtClean="0"/>
              <a:t>06/04/2015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FDDAD-6A77-434B-8248-3A6CE9F3230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38920-CBA8-4318-A25F-0C2B9895B070}" type="datetimeFigureOut">
              <a:rPr lang="pt-BR" smtClean="0"/>
              <a:t>06/04/2015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FDDAD-6A77-434B-8248-3A6CE9F3230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38920-CBA8-4318-A25F-0C2B9895B070}" type="datetimeFigureOut">
              <a:rPr lang="pt-BR" smtClean="0"/>
              <a:t>06/04/2015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FDDAD-6A77-434B-8248-3A6CE9F3230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38920-CBA8-4318-A25F-0C2B9895B070}" type="datetimeFigureOut">
              <a:rPr lang="pt-BR" smtClean="0"/>
              <a:t>06/04/2015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FDDAD-6A77-434B-8248-3A6CE9F3230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38920-CBA8-4318-A25F-0C2B9895B070}" type="datetimeFigureOut">
              <a:rPr lang="pt-BR" smtClean="0"/>
              <a:t>06/04/2015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FDDAD-6A77-434B-8248-3A6CE9F3230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38920-CBA8-4318-A25F-0C2B9895B070}" type="datetimeFigureOut">
              <a:rPr lang="pt-BR" smtClean="0"/>
              <a:t>06/04/2015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FDDAD-6A77-434B-8248-3A6CE9F3230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38920-CBA8-4318-A25F-0C2B9895B070}" type="datetimeFigureOut">
              <a:rPr lang="pt-BR" smtClean="0"/>
              <a:t>06/04/2015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FDDAD-6A77-434B-8248-3A6CE9F3230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38920-CBA8-4318-A25F-0C2B9895B070}" type="datetimeFigureOut">
              <a:rPr lang="pt-BR" smtClean="0"/>
              <a:t>06/04/2015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FDDAD-6A77-434B-8248-3A6CE9F32302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youtu.be/cR4Glovueu8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9 - BRANDING\01 Projetos\SOMA\Etapa 03 - expressão\Pontos de contato\Modelo de Apresentação\Modelo de Apresentação - Soma-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70040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9 - BRANDING\01 Projetos\SOMA\Etapa 03 - expressão\Pontos de contato\Modelo de Apresentação\Modelo de Apresentação - Soma-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18680"/>
            <a:ext cx="9906000" cy="7004064"/>
          </a:xfrm>
          <a:prstGeom prst="rect">
            <a:avLst/>
          </a:prstGeom>
          <a:noFill/>
        </p:spPr>
      </p:pic>
      <p:sp>
        <p:nvSpPr>
          <p:cNvPr id="2" name="CaixaDeTexto 1"/>
          <p:cNvSpPr txBox="1"/>
          <p:nvPr/>
        </p:nvSpPr>
        <p:spPr>
          <a:xfrm>
            <a:off x="344488" y="1988840"/>
            <a:ext cx="921702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dirty="0">
                <a:latin typeface="Arial" pitchFamily="34" charset="0"/>
                <a:cs typeface="Arial" pitchFamily="34" charset="0"/>
              </a:rPr>
              <a:t>A </a:t>
            </a:r>
            <a:r>
              <a:rPr lang="pt-BR" sz="1200" dirty="0" smtClean="0">
                <a:latin typeface="Arial" pitchFamily="34" charset="0"/>
                <a:cs typeface="Arial" pitchFamily="34" charset="0"/>
              </a:rPr>
              <a:t>Soma</a:t>
            </a:r>
          </a:p>
          <a:p>
            <a:pPr algn="just"/>
            <a:endParaRPr lang="pt-BR" sz="12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1200" dirty="0">
                <a:latin typeface="Arial" pitchFamily="34" charset="0"/>
                <a:cs typeface="Arial" pitchFamily="34" charset="0"/>
              </a:rPr>
              <a:t>A Soma está entre as seis maiores empresas de loteamento do Espírito Santo, com 700 mil m² loteados e mais de 1.000 lotes vendidos, a empresa é destaque na região norte do estado. Conta com uma sede administrativa moderna e bem estruturada localizada no centro de São Mateus.</a:t>
            </a:r>
          </a:p>
          <a:p>
            <a:pPr algn="just"/>
            <a:r>
              <a:rPr lang="pt-BR" sz="1200" dirty="0">
                <a:latin typeface="Arial" pitchFamily="34" charset="0"/>
                <a:cs typeface="Arial" pitchFamily="34" charset="0"/>
              </a:rPr>
              <a:t>Uma empresa jovem, que já imprimiu no mercado capixaba a sua marca de qualidade e respeito ao cliente. Vencedora do primeiro lugar no Recall Linhares e de dois prêmios Gazeta Empresarial, a empresa iniciou o seu processo de expansão investindo mais de R$ 5 milhões no município de Linhares.</a:t>
            </a:r>
          </a:p>
          <a:p>
            <a:pPr algn="just"/>
            <a:r>
              <a:rPr lang="pt-BR" sz="1200" dirty="0">
                <a:latin typeface="Arial" pitchFamily="34" charset="0"/>
                <a:cs typeface="Arial" pitchFamily="34" charset="0"/>
              </a:rPr>
              <a:t>Para este ano também estão previstos lançamentos nos municípios de São Mateus, Aracruz, Colatina e Cachoeiro de Itapemirim. A empresa já estuda áreas nos estados da Bahia, Minas Gerais, Rio de Janeiro e nas demais regiões do Espírito Santo. 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9 - BRANDING\01 Projetos\SOMA\Etapa 03 - expressão\Pontos de contato\Modelo de Apresentação\Modelo de Apresentação - Soma-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56" y="-146064"/>
            <a:ext cx="9906000" cy="7004064"/>
          </a:xfrm>
          <a:prstGeom prst="rect">
            <a:avLst/>
          </a:prstGeom>
          <a:noFill/>
        </p:spPr>
      </p:pic>
      <p:sp>
        <p:nvSpPr>
          <p:cNvPr id="2" name="CaixaDeTexto 1"/>
          <p:cNvSpPr txBox="1"/>
          <p:nvPr/>
        </p:nvSpPr>
        <p:spPr>
          <a:xfrm>
            <a:off x="452500" y="980728"/>
            <a:ext cx="90010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dirty="0" smtClean="0">
                <a:latin typeface="Arial" pitchFamily="34" charset="0"/>
                <a:cs typeface="Arial" pitchFamily="34" charset="0"/>
              </a:rPr>
              <a:t>História</a:t>
            </a:r>
          </a:p>
          <a:p>
            <a:pPr algn="just"/>
            <a:endParaRPr lang="pt-BR" sz="12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1200" dirty="0">
                <a:latin typeface="Arial" pitchFamily="34" charset="0"/>
                <a:cs typeface="Arial" pitchFamily="34" charset="0"/>
              </a:rPr>
              <a:t>Há seis anos iniciamos nossa trajetória no mercado capixaba, nascemos da Construtora Soma. Desde então, transformamos espaços em lares e pessoas em famílias deixando nossa marca de qualidade e credibilidade onde atuamos.</a:t>
            </a:r>
            <a:br>
              <a:rPr lang="pt-BR" sz="1200" dirty="0">
                <a:latin typeface="Arial" pitchFamily="34" charset="0"/>
                <a:cs typeface="Arial" pitchFamily="34" charset="0"/>
              </a:rPr>
            </a:br>
            <a:r>
              <a:rPr lang="pt-BR" sz="1200" dirty="0">
                <a:latin typeface="Arial" pitchFamily="34" charset="0"/>
                <a:cs typeface="Arial" pitchFamily="34" charset="0"/>
              </a:rPr>
              <a:t/>
            </a:r>
            <a:br>
              <a:rPr lang="pt-BR" sz="1200" dirty="0">
                <a:latin typeface="Arial" pitchFamily="34" charset="0"/>
                <a:cs typeface="Arial" pitchFamily="34" charset="0"/>
              </a:rPr>
            </a:br>
            <a:r>
              <a:rPr lang="pt-BR" sz="1200" dirty="0">
                <a:latin typeface="Arial" pitchFamily="34" charset="0"/>
                <a:cs typeface="Arial" pitchFamily="34" charset="0"/>
              </a:rPr>
              <a:t>Para oferecer e agregar valor ao nosso produto passamos por uma transformação, com uma nova identidade visual e novos objetivos mercadológicos, nos tornamos a maior urbanizadora da região norte do estado, a Soma Urbanismo.</a:t>
            </a:r>
          </a:p>
          <a:p>
            <a:pPr algn="just"/>
            <a:r>
              <a:rPr lang="pt-BR" sz="1200" dirty="0">
                <a:latin typeface="Arial" pitchFamily="34" charset="0"/>
                <a:cs typeface="Arial" pitchFamily="34" charset="0"/>
              </a:rPr>
              <a:t>Com cinco empreendimentos lançados e um aumento no faturamento de 60% de 2013 para 2014, a empresa revela sua expertise na área de urbanização. Em São Mateus a Soma já entregou dois loteamentos, Residencial Buritis com 237 lotes numa área de 109.852 m², o Residencial Jacuí com 495 lotes e o primeiro loteamento de alto padrão de São Mateus, o Residencial Golden Garden, com 153 lotes residenciais. Em Jaguaré lançamos o Residencial Riviera com 706 lotes e em Linhares o Residencial Colibri com 382 lotes</a:t>
            </a:r>
            <a:r>
              <a:rPr lang="pt-BR" sz="1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pt-BR" sz="12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1200" dirty="0" smtClean="0">
                <a:latin typeface="Arial" pitchFamily="34" charset="0"/>
                <a:cs typeface="Arial" pitchFamily="34" charset="0"/>
              </a:rPr>
              <a:t>Missão</a:t>
            </a:r>
          </a:p>
          <a:p>
            <a:pPr algn="just"/>
            <a:endParaRPr lang="pt-BR" sz="12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1200" dirty="0">
                <a:latin typeface="Arial" pitchFamily="34" charset="0"/>
                <a:cs typeface="Arial" pitchFamily="34" charset="0"/>
              </a:rPr>
              <a:t>Transformar espaços para promover o bem - estar. A Soma acredita que cada empreendimento é único, por isso deixa sua marca de qualidade em tudo que faz. Respeitando os clientes, a natureza e entregando todas as obras dentro do prazo</a:t>
            </a:r>
            <a:r>
              <a:rPr lang="pt-BR" sz="1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pt-BR" sz="12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1200" dirty="0" smtClean="0">
                <a:latin typeface="Arial" pitchFamily="34" charset="0"/>
                <a:cs typeface="Arial" pitchFamily="34" charset="0"/>
              </a:rPr>
              <a:t>Visão</a:t>
            </a:r>
          </a:p>
          <a:p>
            <a:pPr algn="just"/>
            <a:endParaRPr lang="pt-BR" sz="12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1200" dirty="0">
                <a:latin typeface="Arial" pitchFamily="34" charset="0"/>
                <a:cs typeface="Arial" pitchFamily="34" charset="0"/>
              </a:rPr>
              <a:t>Ser a maior urbanizadora do estado até 2019. Estamos em constante processo de transformação e expansão, queremos transformar a vida das cidades onde atuamos e de nossos clientes.  </a:t>
            </a:r>
          </a:p>
          <a:p>
            <a:endParaRPr lang="pt-BR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832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9 - BRANDING\01 Projetos\SOMA\Etapa 03 - expressão\Pontos de contato\Modelo de Apresentação\Modelo de Apresentação - Soma-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46064"/>
            <a:ext cx="9906000" cy="7004064"/>
          </a:xfrm>
          <a:prstGeom prst="rect">
            <a:avLst/>
          </a:prstGeom>
          <a:noFill/>
        </p:spPr>
      </p:pic>
      <p:pic>
        <p:nvPicPr>
          <p:cNvPr id="2" name="Picture 2" descr="http://somaurbanismo.com.br/loteamento/loteamento-jacui-sao-mateus/residencial-jacui-sao-mateus-e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73" y="116632"/>
            <a:ext cx="1713791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upo 8"/>
          <p:cNvGrpSpPr/>
          <p:nvPr/>
        </p:nvGrpSpPr>
        <p:grpSpPr>
          <a:xfrm>
            <a:off x="272480" y="44624"/>
            <a:ext cx="9361040" cy="5904656"/>
            <a:chOff x="272480" y="44624"/>
            <a:chExt cx="9361040" cy="5904656"/>
          </a:xfrm>
        </p:grpSpPr>
        <p:pic>
          <p:nvPicPr>
            <p:cNvPr id="1028" name="Picture 4" descr="C:\Users\Isabela\AppData\Local\Temp\Rar$DRa0.776\_CAR8100_resize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480" y="44944"/>
              <a:ext cx="4347169" cy="28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upo 5"/>
            <p:cNvGrpSpPr/>
            <p:nvPr/>
          </p:nvGrpSpPr>
          <p:grpSpPr>
            <a:xfrm>
              <a:off x="5196667" y="44624"/>
              <a:ext cx="4390402" cy="2880320"/>
              <a:chOff x="5196667" y="44624"/>
              <a:chExt cx="4390402" cy="2880320"/>
            </a:xfrm>
          </p:grpSpPr>
          <p:pic>
            <p:nvPicPr>
              <p:cNvPr id="1029" name="Picture 5" descr="C:\Users\Isabela\AppData\Local\Temp\Rar$DRa0.940\_CAR8124_resize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6667" y="44944"/>
                <a:ext cx="4390402" cy="288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" name="Picture 4" descr="http://somaurbanismo.com.br/loteamento/loteamento-jacui-sao-mateus/residencial-jacui-sao-mateus-es.pn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9770" y="44624"/>
                <a:ext cx="1707298" cy="12858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7" name="Grupo 6"/>
            <p:cNvGrpSpPr/>
            <p:nvPr/>
          </p:nvGrpSpPr>
          <p:grpSpPr>
            <a:xfrm>
              <a:off x="272480" y="2908205"/>
              <a:ext cx="4320480" cy="3041075"/>
              <a:chOff x="272480" y="2908205"/>
              <a:chExt cx="4320480" cy="3041075"/>
            </a:xfrm>
          </p:grpSpPr>
          <p:pic>
            <p:nvPicPr>
              <p:cNvPr id="1026" name="Picture 2" descr="C:\Users\Isabela\AppData\Local\Temp\Rar$DRa0.311\_CAR8160_resize.jp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2480" y="3069280"/>
                <a:ext cx="4320480" cy="288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0" name="Picture 6" descr="http://somaurbanismo.com.br/loteamento/loteamento-buritis-sao-mateus/residencial-buritis-sao-mateus-es.png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2480" y="2908205"/>
                <a:ext cx="1872208" cy="133729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" name="Grupo 7"/>
            <p:cNvGrpSpPr/>
            <p:nvPr/>
          </p:nvGrpSpPr>
          <p:grpSpPr>
            <a:xfrm>
              <a:off x="5286350" y="2924944"/>
              <a:ext cx="4347170" cy="3024336"/>
              <a:chOff x="5169024" y="2924944"/>
              <a:chExt cx="4347170" cy="3024336"/>
            </a:xfrm>
          </p:grpSpPr>
          <p:pic>
            <p:nvPicPr>
              <p:cNvPr id="1031" name="Picture 7" descr="C:\Users\Isabela\AppData\Local\Temp\Rar$DRa0.927\_CAR8157_resize.jpg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69024" y="3069280"/>
                <a:ext cx="4347170" cy="288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" name="Picture 6" descr="http://somaurbanismo.com.br/loteamento/loteamento-buritis-sao-mateus/residencial-buritis-sao-mateus-es.png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69024" y="2924944"/>
                <a:ext cx="1872208" cy="133729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pic>
        <p:nvPicPr>
          <p:cNvPr id="18" name="Picture 4" descr="http://somaurbanismo.com.br/loteamento/loteamento-jacui-sao-mateus/residencial-jacui-sao-mateus-e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99" y="44624"/>
            <a:ext cx="1707298" cy="1285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9063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9 - BRANDING\01 Projetos\SOMA\Etapa 03 - expressão\Pontos de contato\Modelo de Apresentação\Modelo de Apresentação - Soma-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46064"/>
            <a:ext cx="9906000" cy="7004064"/>
          </a:xfrm>
          <a:prstGeom prst="rect">
            <a:avLst/>
          </a:prstGeom>
          <a:noFill/>
        </p:spPr>
      </p:pic>
      <p:grpSp>
        <p:nvGrpSpPr>
          <p:cNvPr id="4" name="Grupo 3"/>
          <p:cNvGrpSpPr/>
          <p:nvPr/>
        </p:nvGrpSpPr>
        <p:grpSpPr>
          <a:xfrm>
            <a:off x="272480" y="-171400"/>
            <a:ext cx="9029693" cy="6225050"/>
            <a:chOff x="272480" y="-171400"/>
            <a:chExt cx="9029693" cy="6225050"/>
          </a:xfrm>
        </p:grpSpPr>
        <p:pic>
          <p:nvPicPr>
            <p:cNvPr id="3" name="Picture 3" descr="C:\Users\Isabela\Downloads\portaria - camera 4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000" y="3212976"/>
              <a:ext cx="4349173" cy="2840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" name="Picture 2" descr="C:\Users\Isabela\Google Drive\Soma Urbanismo\PUBLICIDADE GOLDEN\PERSPECTIVA ARTISTICA GOLDEN\5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1643" y="-171400"/>
              <a:ext cx="4320000" cy="32418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3" name="Picture 5" descr="C:\Users\Isabela\Google Drive\Soma Urbanismo\Fotos Aéreas\IMG_2519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480" y="1196752"/>
              <a:ext cx="4192297" cy="40440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5" name="Picture 7" descr="http://somaurbanismo.com.br/loteamento/loteamento-golden-garden-sao-mateus/residencial-golden-garden-sao-mateus-e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304" y="4936047"/>
            <a:ext cx="1728192" cy="1234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http://somaurbanismo.com.br/loteamento/loteamento-golden-garden-sao-mateus/residencial-golden-garden-sao-mateus-e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638" y="1978553"/>
            <a:ext cx="1728192" cy="1234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http://somaurbanismo.com.br/loteamento/loteamento-jacui-sao-mateus/residencial-jacui-sao-mateus-es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54" y="4082838"/>
            <a:ext cx="1742951" cy="1244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176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9 - BRANDING\01 Projetos\SOMA\Etapa 03 - expressão\Pontos de contato\Modelo de Apresentação\Modelo de Apresentação - Soma-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46064"/>
            <a:ext cx="9906000" cy="7004064"/>
          </a:xfrm>
          <a:prstGeom prst="rect">
            <a:avLst/>
          </a:prstGeom>
          <a:noFill/>
        </p:spPr>
      </p:pic>
      <p:sp>
        <p:nvSpPr>
          <p:cNvPr id="2" name="Retângulo 1"/>
          <p:cNvSpPr/>
          <p:nvPr/>
        </p:nvSpPr>
        <p:spPr>
          <a:xfrm>
            <a:off x="1136576" y="2459504"/>
            <a:ext cx="7272807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500" dirty="0">
                <a:hlinkClick r:id="rId3"/>
              </a:rPr>
              <a:t>http://youtu.be/cR4Glovueu8</a:t>
            </a:r>
            <a:endParaRPr lang="pt-BR" sz="4500" dirty="0"/>
          </a:p>
        </p:txBody>
      </p:sp>
    </p:spTree>
    <p:extLst>
      <p:ext uri="{BB962C8B-B14F-4D97-AF65-F5344CB8AC3E}">
        <p14:creationId xmlns:p14="http://schemas.microsoft.com/office/powerpoint/2010/main" val="3889361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711</TotalTime>
  <Words>193</Words>
  <Application>Microsoft Office PowerPoint</Application>
  <PresentationFormat>Papel A4 (210 x 297 mm)</PresentationFormat>
  <Paragraphs>18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7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priscilla</cp:lastModifiedBy>
  <cp:revision>19</cp:revision>
  <dcterms:created xsi:type="dcterms:W3CDTF">2015-03-31T13:48:54Z</dcterms:created>
  <dcterms:modified xsi:type="dcterms:W3CDTF">2015-04-06T19:06:13Z</dcterms:modified>
</cp:coreProperties>
</file>